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84" r:id="rId3"/>
    <p:sldId id="257" r:id="rId4"/>
    <p:sldId id="293" r:id="rId5"/>
    <p:sldId id="286" r:id="rId6"/>
    <p:sldId id="289" r:id="rId7"/>
    <p:sldId id="290" r:id="rId8"/>
    <p:sldId id="291" r:id="rId9"/>
    <p:sldId id="288" r:id="rId10"/>
    <p:sldId id="294" r:id="rId11"/>
    <p:sldId id="295" r:id="rId12"/>
    <p:sldId id="280" r:id="rId13"/>
    <p:sldId id="281" r:id="rId14"/>
    <p:sldId id="296" r:id="rId15"/>
    <p:sldId id="297" r:id="rId16"/>
    <p:sldId id="26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t-BR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8AE86B-D454-4943-AE7F-E86684D57B8C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F0F23-76CF-4342-8939-BA2B1EE16227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42299-4382-41C3-8F95-830E23957A4E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F90C4-08DF-4A89-A76B-3F6A86D8FBD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6AF13-4F21-4B1C-B0B2-936D54ABD52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1DFF0-4E30-46C7-94BA-9D36E97C04AD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C04D9-C100-4386-9E1A-F368AFC49C2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63234-787D-49A8-A112-EB1DE050B553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C9DC8-492D-4C33-95C9-27C060138807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89D2E-2D02-46E4-9F7A-C9F6DF4CB307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8A4F4-DF8A-4811-A0D9-7208ADDEB1C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132AD-455E-44AE-8BE8-F6B011528C20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247FA81-5ACB-4C9C-A2E5-008BC63804DF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martha.sugai@cope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pt-BR" sz="2400" b="1">
                <a:solidFill>
                  <a:schemeClr val="accent2"/>
                </a:solidFill>
                <a:latin typeface="Verdana" pitchFamily="34" charset="0"/>
              </a:rPr>
              <a:t>Proposta de resolução que “</a:t>
            </a:r>
            <a:r>
              <a:rPr lang="pt-BR" sz="2400" b="1" i="1">
                <a:solidFill>
                  <a:schemeClr val="accent2"/>
                </a:solidFill>
                <a:latin typeface="Verdana" pitchFamily="34" charset="0"/>
              </a:rPr>
              <a:t>Cria Unidades de Gestão de Recursos Hídricos de Bacias Hidrográficas de rios de domínio da União - UGRH e estabelece procedimentos complementares para a criação e acompanhamento dos comitês de bacia”</a:t>
            </a:r>
            <a:r>
              <a:rPr lang="pt-BR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5300663"/>
            <a:ext cx="6400800" cy="10080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2000">
                <a:latin typeface="Verdana" pitchFamily="34" charset="0"/>
              </a:rPr>
              <a:t>115</a:t>
            </a:r>
            <a:r>
              <a:rPr lang="pt-BR" sz="2000" baseline="30000">
                <a:latin typeface="Verdana" pitchFamily="34" charset="0"/>
              </a:rPr>
              <a:t>a</a:t>
            </a:r>
            <a:r>
              <a:rPr lang="pt-BR" sz="2000">
                <a:latin typeface="Verdana" pitchFamily="34" charset="0"/>
              </a:rPr>
              <a:t> Reunião da CTIL </a:t>
            </a:r>
          </a:p>
          <a:p>
            <a:pPr>
              <a:lnSpc>
                <a:spcPct val="90000"/>
              </a:lnSpc>
            </a:pPr>
            <a:r>
              <a:rPr lang="pt-BR" sz="2000">
                <a:latin typeface="Verdana" pitchFamily="34" charset="0"/>
              </a:rPr>
              <a:t>Brasília, 04 de março de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712200" cy="587375"/>
          </a:xfrm>
        </p:spPr>
        <p:txBody>
          <a:bodyPr/>
          <a:lstStyle/>
          <a:p>
            <a:r>
              <a:rPr lang="pt-BR" sz="4000" b="1">
                <a:latin typeface="Verdana" pitchFamily="34" charset="0"/>
              </a:rPr>
              <a:t>Base Legal relevante ao tema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12863"/>
            <a:ext cx="8569325" cy="5545137"/>
          </a:xfrm>
        </p:spPr>
        <p:txBody>
          <a:bodyPr/>
          <a:lstStyle/>
          <a:p>
            <a:pPr marL="357188" indent="-357188" algn="justLow">
              <a:spcBef>
                <a:spcPct val="35000"/>
              </a:spcBef>
            </a:pPr>
            <a:r>
              <a:rPr lang="pt-BR" sz="2400" b="1">
                <a:latin typeface="Verdana" pitchFamily="34" charset="0"/>
              </a:rPr>
              <a:t>Lei nº 9.433 </a:t>
            </a:r>
            <a:r>
              <a:rPr lang="pt-BR" sz="2400">
                <a:latin typeface="Verdana" pitchFamily="34" charset="0"/>
              </a:rPr>
              <a:t>de 08 de janeiro de 1997</a:t>
            </a:r>
          </a:p>
          <a:p>
            <a:pPr marL="357188" indent="-357188" algn="justLow">
              <a:spcBef>
                <a:spcPct val="35000"/>
              </a:spcBef>
            </a:pPr>
            <a:r>
              <a:rPr lang="pt-BR" sz="2400">
                <a:latin typeface="Verdana" pitchFamily="34" charset="0"/>
              </a:rPr>
              <a:t>Art. 5º </a:t>
            </a:r>
            <a:r>
              <a:rPr lang="pt-BR" sz="2400" b="1">
                <a:latin typeface="Verdana" pitchFamily="34" charset="0"/>
              </a:rPr>
              <a:t>Resolução nº 5 do CNRH</a:t>
            </a:r>
            <a:r>
              <a:rPr lang="pt-BR" sz="2400">
                <a:latin typeface="Verdana" pitchFamily="34" charset="0"/>
              </a:rPr>
              <a:t>, de 10 de abril de 2000</a:t>
            </a:r>
          </a:p>
          <a:p>
            <a:pPr marL="357188" indent="-357188" algn="justLow">
              <a:spcBef>
                <a:spcPct val="35000"/>
              </a:spcBef>
            </a:pPr>
            <a:r>
              <a:rPr lang="pt-BR" sz="2400">
                <a:latin typeface="Verdana" pitchFamily="34" charset="0"/>
              </a:rPr>
              <a:t>Anexos I e II da </a:t>
            </a:r>
            <a:r>
              <a:rPr lang="pt-BR" sz="2400" b="1">
                <a:latin typeface="Verdana" pitchFamily="34" charset="0"/>
              </a:rPr>
              <a:t>Resolução CNRH nº 32</a:t>
            </a:r>
            <a:r>
              <a:rPr lang="pt-BR" sz="2400">
                <a:latin typeface="Verdana" pitchFamily="34" charset="0"/>
              </a:rPr>
              <a:t> de 15 de outubro de 2003</a:t>
            </a:r>
          </a:p>
          <a:p>
            <a:pPr marL="357188" indent="-357188" algn="justLow">
              <a:spcBef>
                <a:spcPct val="35000"/>
              </a:spcBef>
            </a:pPr>
            <a:r>
              <a:rPr lang="pt-BR" altLang="ja-JP" sz="2400" b="1">
                <a:latin typeface="Verdana" pitchFamily="34" charset="0"/>
                <a:ea typeface="ＭＳ Ｐゴシック" pitchFamily="34" charset="-128"/>
              </a:rPr>
              <a:t>Plano Nacional de Recursos Hídricos – PNRH</a:t>
            </a:r>
            <a:r>
              <a:rPr lang="pt-BR" altLang="ja-JP" sz="2400">
                <a:latin typeface="Verdana" pitchFamily="34" charset="0"/>
                <a:ea typeface="ＭＳ Ｐゴシック" pitchFamily="34" charset="-128"/>
              </a:rPr>
              <a:t>, Subprogramas do PNRH tem o</a:t>
            </a:r>
            <a:r>
              <a:rPr lang="pt-BR" altLang="ja-JP" sz="2400" b="1">
                <a:latin typeface="Verdana" pitchFamily="34" charset="0"/>
                <a:ea typeface="ＭＳ Ｐゴシック" pitchFamily="34" charset="-128"/>
              </a:rPr>
              <a:t> “</a:t>
            </a:r>
            <a:r>
              <a:rPr lang="pt-BR" altLang="ja-JP" sz="2400" b="1" i="1">
                <a:latin typeface="Verdana" pitchFamily="34" charset="0"/>
                <a:ea typeface="ＭＳ Ｐゴシック" pitchFamily="34" charset="-128"/>
              </a:rPr>
              <a:t>I.4 Estudos para a Definição de Unidades Territoriais para a Instalação de Modelos Institucionais e Respectivos Instrumentos de Gestão de Recursos Hídricos</a:t>
            </a:r>
            <a:r>
              <a:rPr lang="pt-BR" altLang="ja-JP" sz="2400" b="1">
                <a:latin typeface="Verdana" pitchFamily="34" charset="0"/>
                <a:ea typeface="ＭＳ Ｐゴシック" pitchFamily="34" charset="-128"/>
              </a:rPr>
              <a:t>”</a:t>
            </a:r>
            <a:endParaRPr lang="pt-BR" sz="2400" i="1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65138"/>
            <a:ext cx="8207375" cy="587375"/>
          </a:xfrm>
        </p:spPr>
        <p:txBody>
          <a:bodyPr/>
          <a:lstStyle/>
          <a:p>
            <a:pPr algn="l"/>
            <a:r>
              <a:rPr lang="pt-BR" sz="2400" b="1"/>
              <a:t>Subprograma “I.4 Estudos para a Definição de Unidades Territoriais para a Instalação de Modelos Institucionais e Respectivos Instrumentos de Gestão de Recursos Hídricos”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5750"/>
            <a:ext cx="7772400" cy="4968875"/>
          </a:xfrm>
        </p:spPr>
        <p:txBody>
          <a:bodyPr/>
          <a:lstStyle/>
          <a:p>
            <a:pPr marL="357188" indent="-357188" algn="justLow">
              <a:lnSpc>
                <a:spcPct val="80000"/>
              </a:lnSpc>
            </a:pPr>
            <a:r>
              <a:rPr lang="pt-BR" sz="2400" b="1"/>
              <a:t>objetivo geral “</a:t>
            </a:r>
            <a:r>
              <a:rPr lang="pt-BR" sz="2400" b="1" u="sng">
                <a:solidFill>
                  <a:schemeClr val="accent2"/>
                </a:solidFill>
              </a:rPr>
              <a:t>definir e caracterizar unidades territoriais de planejamento e gestão de recursos hídricos</a:t>
            </a:r>
            <a:r>
              <a:rPr lang="pt-BR" sz="2400"/>
              <a:t> para orientar a implantação do SINGREH e a implementação dos instrumentos da Política Nacional de Recursos Hídricos”</a:t>
            </a:r>
            <a:r>
              <a:rPr lang="pt-BR" sz="2400" b="1"/>
              <a:t> </a:t>
            </a:r>
          </a:p>
          <a:p>
            <a:pPr marL="357188" indent="-357188">
              <a:lnSpc>
                <a:spcPct val="80000"/>
              </a:lnSpc>
            </a:pPr>
            <a:r>
              <a:rPr lang="pt-BR" sz="2400" b="1" u="sng"/>
              <a:t>objetivos específicos</a:t>
            </a:r>
            <a:r>
              <a:rPr lang="pt-BR" sz="2400" b="1"/>
              <a:t>:</a:t>
            </a:r>
          </a:p>
          <a:p>
            <a:pPr marL="822325" lvl="1" algn="just">
              <a:lnSpc>
                <a:spcPct val="80000"/>
              </a:lnSpc>
            </a:pPr>
            <a:r>
              <a:rPr lang="pt-BR" sz="2000" b="1" i="1">
                <a:solidFill>
                  <a:schemeClr val="accent2"/>
                </a:solidFill>
              </a:rPr>
              <a:t>“selecionar as principais variáveis e aspectos – hidrológicos, ambientais, socioeconômicos e político-institucionais – a serem considerados nos recortes que definem as unidades de planejamento, de gestão e de intervenção em recursos hídricos;</a:t>
            </a:r>
            <a:endParaRPr lang="pt-BR" sz="2000" b="1">
              <a:solidFill>
                <a:schemeClr val="accent2"/>
              </a:solidFill>
            </a:endParaRPr>
          </a:p>
          <a:p>
            <a:pPr marL="822325" lvl="1" algn="just">
              <a:lnSpc>
                <a:spcPct val="80000"/>
              </a:lnSpc>
            </a:pPr>
            <a:r>
              <a:rPr lang="pt-BR" sz="2000" b="1" i="1"/>
              <a:t>elaborar proposta metodológica para definição de mapa estratégico para a implantação do SINGREH e dos instrumentos de gestão de recursos hídricos;</a:t>
            </a:r>
            <a:endParaRPr lang="pt-BR" sz="2000" b="1"/>
          </a:p>
          <a:p>
            <a:pPr marL="822325" lvl="1" algn="just">
              <a:lnSpc>
                <a:spcPct val="80000"/>
              </a:lnSpc>
            </a:pPr>
            <a:r>
              <a:rPr lang="pt-BR" sz="2000" b="1" i="1"/>
              <a:t>elaborar estudos sobre modelos institucionais de gerenciamento, para dar suporte à implementação de instrumentos de gestão, segundo disposto no Programa III, em especial para atendimento de demandas específicas do SINGREH”.</a:t>
            </a:r>
          </a:p>
          <a:p>
            <a:pPr marL="357188" indent="-357188" algn="justLow">
              <a:lnSpc>
                <a:spcPct val="80000"/>
              </a:lnSpc>
            </a:pPr>
            <a:endParaRPr lang="pt-BR" sz="2400" i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09600"/>
            <a:ext cx="8713787" cy="587375"/>
          </a:xfrm>
        </p:spPr>
        <p:txBody>
          <a:bodyPr/>
          <a:lstStyle/>
          <a:p>
            <a:r>
              <a:rPr lang="pt-BR" sz="3200" b="1">
                <a:latin typeface="Verdana" pitchFamily="34" charset="0"/>
              </a:rPr>
              <a:t>Encaminhamentos sugeridos pelo GT</a:t>
            </a:r>
            <a:r>
              <a:rPr lang="pt-BR" sz="4000" b="1"/>
              <a:t/>
            </a:r>
            <a:br>
              <a:rPr lang="pt-BR" sz="4000" b="1"/>
            </a:br>
            <a:endParaRPr lang="pt-BR" sz="4000" b="1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81075"/>
            <a:ext cx="7772400" cy="5327650"/>
          </a:xfrm>
        </p:spPr>
        <p:txBody>
          <a:bodyPr/>
          <a:lstStyle/>
          <a:p>
            <a:pPr marL="357188" indent="-357188">
              <a:lnSpc>
                <a:spcPct val="90000"/>
              </a:lnSpc>
              <a:buFontTx/>
              <a:buNone/>
            </a:pPr>
            <a:endParaRPr lang="pt-BR" sz="2800"/>
          </a:p>
          <a:p>
            <a:pPr marL="357188" indent="-357188" algn="just">
              <a:lnSpc>
                <a:spcPct val="90000"/>
              </a:lnSpc>
            </a:pPr>
            <a:r>
              <a:rPr lang="pt-BR" sz="2800"/>
              <a:t>da </a:t>
            </a:r>
            <a:r>
              <a:rPr lang="pt-BR" sz="2800" b="1"/>
              <a:t>nova proposta de Resolução</a:t>
            </a:r>
            <a:r>
              <a:rPr lang="pt-BR" sz="2800"/>
              <a:t> sobre UGRH, conforme minuta apresentada no </a:t>
            </a:r>
            <a:r>
              <a:rPr lang="pt-BR" altLang="ja-JP" sz="2800">
                <a:ea typeface="ＭＳ Ｐゴシック" pitchFamily="34" charset="-128"/>
              </a:rPr>
              <a:t>ANEXO III, </a:t>
            </a:r>
            <a:r>
              <a:rPr lang="pt-BR" altLang="ja-JP" sz="2800" b="1">
                <a:ea typeface="ＭＳ Ｐゴシック" pitchFamily="34" charset="-128"/>
              </a:rPr>
              <a:t>à CTPNRH</a:t>
            </a:r>
            <a:r>
              <a:rPr lang="pt-BR" altLang="ja-JP" sz="2800">
                <a:ea typeface="ＭＳ Ｐゴシック" pitchFamily="34" charset="-128"/>
              </a:rPr>
              <a:t>;</a:t>
            </a:r>
          </a:p>
          <a:p>
            <a:pPr marL="357188" indent="-357188" algn="just">
              <a:lnSpc>
                <a:spcPct val="90000"/>
              </a:lnSpc>
            </a:pPr>
            <a:r>
              <a:rPr lang="pt-BR" altLang="ja-JP" sz="2800">
                <a:ea typeface="ＭＳ Ｐゴシック" pitchFamily="34" charset="-128"/>
              </a:rPr>
              <a:t>de </a:t>
            </a:r>
            <a:r>
              <a:rPr lang="pt-BR" altLang="ja-JP" sz="2800" b="1">
                <a:ea typeface="ＭＳ Ｐゴシック" pitchFamily="34" charset="-128"/>
              </a:rPr>
              <a:t>proposta de que o tema relativo à possibilidade de </a:t>
            </a:r>
            <a:r>
              <a:rPr lang="pt-BR" altLang="ja-JP" sz="2800" b="1">
                <a:solidFill>
                  <a:schemeClr val="accent2"/>
                </a:solidFill>
                <a:ea typeface="ＭＳ Ｐゴシック" pitchFamily="34" charset="-128"/>
              </a:rPr>
              <a:t>delegação de atribuições do CNRH aos CERH</a:t>
            </a:r>
            <a:r>
              <a:rPr lang="pt-BR" altLang="ja-JP" sz="2800">
                <a:ea typeface="ＭＳ Ｐゴシック" pitchFamily="34" charset="-128"/>
              </a:rPr>
              <a:t>, conforme previsto na proposta original da Resolução, </a:t>
            </a:r>
            <a:r>
              <a:rPr lang="pt-BR" altLang="ja-JP" sz="2800" b="1">
                <a:ea typeface="ＭＳ Ｐゴシック" pitchFamily="34" charset="-128"/>
              </a:rPr>
              <a:t>seja apreciado pelas instâncias competentes do CNRH</a:t>
            </a:r>
            <a:r>
              <a:rPr lang="pt-BR" altLang="ja-JP" sz="2800">
                <a:ea typeface="ＭＳ Ｐゴシック" pitchFamily="34" charset="-128"/>
              </a:rPr>
              <a:t> </a:t>
            </a:r>
            <a:r>
              <a:rPr lang="pt-BR" altLang="ja-JP" sz="2800">
                <a:solidFill>
                  <a:schemeClr val="accent2"/>
                </a:solidFill>
                <a:ea typeface="ＭＳ Ｐゴシック" pitchFamily="34" charset="-128"/>
              </a:rPr>
              <a:t>visando avaliar sua pertinência,  adequação, temporalidade e, caso conveniente, os procedimentos legais para sua implementação.</a:t>
            </a:r>
            <a:endParaRPr lang="pt-BR" sz="2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87375"/>
          </a:xfrm>
        </p:spPr>
        <p:txBody>
          <a:bodyPr/>
          <a:lstStyle/>
          <a:p>
            <a:r>
              <a:rPr lang="pt-BR" sz="4000" b="1"/>
              <a:t>Documentos </a:t>
            </a:r>
            <a:br>
              <a:rPr lang="pt-BR" sz="4000" b="1"/>
            </a:br>
            <a:endParaRPr lang="pt-BR" sz="4000" b="1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81075"/>
            <a:ext cx="7772400" cy="5327650"/>
          </a:xfrm>
        </p:spPr>
        <p:txBody>
          <a:bodyPr/>
          <a:lstStyle/>
          <a:p>
            <a:pPr marL="357188" indent="-357188" algn="justLow">
              <a:lnSpc>
                <a:spcPct val="80000"/>
              </a:lnSpc>
            </a:pPr>
            <a:r>
              <a:rPr lang="pt-BR" sz="2400" b="1"/>
              <a:t>Oficio 07/2010/CTPNRH/CNRH/MMA -  encaminhamento </a:t>
            </a:r>
          </a:p>
          <a:p>
            <a:pPr marL="357188" indent="-357188" algn="justLow">
              <a:lnSpc>
                <a:spcPct val="80000"/>
              </a:lnSpc>
            </a:pPr>
            <a:r>
              <a:rPr lang="pt-BR" sz="2400" b="1"/>
              <a:t>Documentos do GT</a:t>
            </a:r>
          </a:p>
          <a:p>
            <a:pPr marL="822325" lvl="1" algn="justLow">
              <a:lnSpc>
                <a:spcPct val="80000"/>
              </a:lnSpc>
            </a:pPr>
            <a:r>
              <a:rPr lang="pt-BR" sz="2000" b="1">
                <a:solidFill>
                  <a:schemeClr val="accent2"/>
                </a:solidFill>
              </a:rPr>
              <a:t>Relatório do GT – 01 de outubro de 2009</a:t>
            </a:r>
          </a:p>
          <a:p>
            <a:pPr marL="1230313" lvl="2" algn="justLow">
              <a:lnSpc>
                <a:spcPct val="80000"/>
              </a:lnSpc>
              <a:buFontTx/>
              <a:buNone/>
            </a:pPr>
            <a:r>
              <a:rPr lang="pt-BR" sz="1800" b="1">
                <a:solidFill>
                  <a:schemeClr val="accent2"/>
                </a:solidFill>
              </a:rPr>
              <a:t>1. Introdução</a:t>
            </a:r>
          </a:p>
          <a:p>
            <a:pPr marL="1230313" lvl="2" algn="justLow">
              <a:lnSpc>
                <a:spcPct val="80000"/>
              </a:lnSpc>
              <a:buFontTx/>
              <a:buNone/>
            </a:pPr>
            <a:r>
              <a:rPr lang="pt-BR" sz="1800" b="1">
                <a:solidFill>
                  <a:schemeClr val="accent2"/>
                </a:solidFill>
              </a:rPr>
              <a:t>2. Questões analisadas pelo GT</a:t>
            </a:r>
          </a:p>
          <a:p>
            <a:pPr marL="1230313" lvl="2" algn="justLow">
              <a:lnSpc>
                <a:spcPct val="80000"/>
              </a:lnSpc>
              <a:buFontTx/>
              <a:buNone/>
            </a:pPr>
            <a:r>
              <a:rPr lang="pt-BR" sz="1800" b="1">
                <a:solidFill>
                  <a:schemeClr val="accent2"/>
                </a:solidFill>
              </a:rPr>
              <a:t>3. Base legal Relevante ao tema</a:t>
            </a:r>
          </a:p>
          <a:p>
            <a:pPr marL="1230313" lvl="2" algn="justLow">
              <a:lnSpc>
                <a:spcPct val="80000"/>
              </a:lnSpc>
              <a:buFontTx/>
              <a:buNone/>
            </a:pPr>
            <a:r>
              <a:rPr lang="pt-BR" sz="1800" b="1">
                <a:solidFill>
                  <a:schemeClr val="accent2"/>
                </a:solidFill>
              </a:rPr>
              <a:t>4. Descrição dos trabalhos do GT</a:t>
            </a:r>
          </a:p>
          <a:p>
            <a:pPr marL="1230313" lvl="2" algn="justLow">
              <a:lnSpc>
                <a:spcPct val="80000"/>
              </a:lnSpc>
              <a:buFontTx/>
              <a:buNone/>
            </a:pPr>
            <a:r>
              <a:rPr lang="pt-BR" sz="1800" b="1">
                <a:solidFill>
                  <a:schemeClr val="accent2"/>
                </a:solidFill>
              </a:rPr>
              <a:t>5. Encaminhamentos</a:t>
            </a:r>
          </a:p>
          <a:p>
            <a:pPr marL="1230313" lvl="2" algn="justLow">
              <a:lnSpc>
                <a:spcPct val="80000"/>
              </a:lnSpc>
              <a:buFontTx/>
              <a:buNone/>
            </a:pPr>
            <a:r>
              <a:rPr lang="pt-BR" sz="1800" b="1">
                <a:solidFill>
                  <a:schemeClr val="accent2"/>
                </a:solidFill>
              </a:rPr>
              <a:t>Anexo I - Lista de participantes de uma ou mais Reuniões do GT</a:t>
            </a:r>
          </a:p>
          <a:p>
            <a:pPr marL="1230313" lvl="2" algn="justLow">
              <a:lnSpc>
                <a:spcPct val="80000"/>
              </a:lnSpc>
              <a:buFontTx/>
              <a:buNone/>
            </a:pPr>
            <a:r>
              <a:rPr lang="pt-BR" sz="1800" b="1">
                <a:solidFill>
                  <a:schemeClr val="accent2"/>
                </a:solidFill>
              </a:rPr>
              <a:t>Anexo II - Memórias das Reuniões do GT</a:t>
            </a:r>
          </a:p>
          <a:p>
            <a:pPr marL="1230313" lvl="2" algn="justLow">
              <a:lnSpc>
                <a:spcPct val="80000"/>
              </a:lnSpc>
              <a:buFontTx/>
              <a:buNone/>
            </a:pPr>
            <a:r>
              <a:rPr lang="pt-BR" sz="1800" b="1">
                <a:solidFill>
                  <a:schemeClr val="accent2"/>
                </a:solidFill>
              </a:rPr>
              <a:t>Anexo III – Proposta de Resolução</a:t>
            </a:r>
          </a:p>
          <a:p>
            <a:pPr marL="822325" lvl="1" algn="justLow">
              <a:lnSpc>
                <a:spcPct val="80000"/>
              </a:lnSpc>
            </a:pPr>
            <a:r>
              <a:rPr lang="pt-BR" sz="2000" b="1"/>
              <a:t>Relatório de apoio para os trabalhos do GT</a:t>
            </a:r>
          </a:p>
          <a:p>
            <a:pPr marL="357188" indent="-357188" algn="justLow">
              <a:lnSpc>
                <a:spcPct val="80000"/>
              </a:lnSpc>
            </a:pPr>
            <a:r>
              <a:rPr lang="pt-BR" sz="2400" b="1">
                <a:solidFill>
                  <a:schemeClr val="accent2"/>
                </a:solidFill>
              </a:rPr>
              <a:t>Nota Técnica da ANA</a:t>
            </a:r>
          </a:p>
          <a:p>
            <a:pPr marL="357188" indent="-357188" algn="justLow">
              <a:lnSpc>
                <a:spcPct val="80000"/>
              </a:lnSpc>
            </a:pPr>
            <a:r>
              <a:rPr lang="pt-BR" sz="2400" b="1">
                <a:solidFill>
                  <a:schemeClr val="accent2"/>
                </a:solidFill>
              </a:rPr>
              <a:t>Nota Técnica 01/2010 – CTPNRH/CNRH</a:t>
            </a:r>
          </a:p>
          <a:p>
            <a:pPr marL="357188" indent="-357188" algn="justLow">
              <a:lnSpc>
                <a:spcPct val="80000"/>
              </a:lnSpc>
            </a:pPr>
            <a:r>
              <a:rPr lang="pt-BR" sz="2400" b="1">
                <a:solidFill>
                  <a:schemeClr val="accent2"/>
                </a:solidFill>
              </a:rPr>
              <a:t>Proposta de resolução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r>
              <a:rPr lang="pt-BR" sz="2800" b="1">
                <a:latin typeface="Verdana" pitchFamily="34" charset="0"/>
              </a:rPr>
              <a:t>Algumas questões levantadas durante a discussão da proposta na CTPNRH – 1/2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424862" cy="54721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 sz="2000"/>
              <a:t>Arts. 1 e 2: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legalidade da resolução ao limitar procedimentos de criação de comitês de iniciativa local: que a lei permite a criação de comitês em três níveis e a proposta de resolução, restringe essa interpretação vigente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Que deveria constar o conceito de comitês de integração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proposta de resolução não contempla e inviabiliza o comitê de integração: no nosso entendimento isto não acontece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criação de um comitê federal dentro de outro comitê federal  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“atribuições compartilhadas” e à definição do “arranjo institucional” visto que, os comitês não possuem personalidade jurídica e não podem celebrar os acordos, ficando esses</a:t>
            </a:r>
            <a:r>
              <a:rPr lang="pt-BR" sz="1800" u="sng"/>
              <a:t>,</a:t>
            </a:r>
            <a:r>
              <a:rPr lang="pt-BR" sz="1800"/>
              <a:t> a cargo somente da União e Estados ou Distrito Federal quando for o caso 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O que seria “arranjo institucional” e maiores esclarecimentos sobre a “definição de atribuições compartilhadas entre os comitês na UGRH”: </a:t>
            </a:r>
            <a:r>
              <a:rPr lang="pt-BR" sz="1800" b="1" u="sng"/>
              <a:t>Resposta</a:t>
            </a:r>
            <a:r>
              <a:rPr lang="pt-BR" sz="1800"/>
              <a:t>: as atribuições dependerão das características individuais de cada comitê e que o arranjo institucional cabe também ao órgão gestor sendo esse o motivo da separação dos itens II e III. </a:t>
            </a:r>
          </a:p>
          <a:p>
            <a:pPr>
              <a:lnSpc>
                <a:spcPct val="80000"/>
              </a:lnSpc>
            </a:pPr>
            <a:r>
              <a:rPr lang="pt-BR" sz="2000">
                <a:solidFill>
                  <a:schemeClr val="accent2"/>
                </a:solidFill>
              </a:rPr>
              <a:t>RESSALTAMOS QUE A PROPOSTA DA  RESOLUÇÃO É DAR UMA ORIENTAÇÃO E GOVERNABILIDADE, UMA VEZ QUE A CRIAÇÃO DE COMITÊ  PODE SE TORNAR INSUSTENTÁVEL E QUE A EXISTÊNCIA DE UM COMITÊ NÃO É GARANTIA DE SOLUÇÃO DOS PROBLEMAS</a:t>
            </a:r>
            <a:r>
              <a:rPr lang="pt-BR" sz="2000"/>
              <a:t>.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r>
              <a:rPr lang="pt-BR" sz="2800" b="1">
                <a:latin typeface="Verdana" pitchFamily="34" charset="0"/>
              </a:rPr>
              <a:t>Algumas questões levantadas durante a discussão da proposta na CTPNRH – 2/2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7918450" cy="5256213"/>
          </a:xfrm>
        </p:spPr>
        <p:txBody>
          <a:bodyPr/>
          <a:lstStyle/>
          <a:p>
            <a:pPr algn="just"/>
            <a:r>
              <a:rPr lang="pt-BR">
                <a:latin typeface="Verdana" pitchFamily="34" charset="0"/>
              </a:rPr>
              <a:t>Art. 3:</a:t>
            </a:r>
          </a:p>
          <a:p>
            <a:pPr lvl="1" algn="just"/>
            <a:r>
              <a:rPr lang="pt-BR">
                <a:latin typeface="Verdana" pitchFamily="34" charset="0"/>
              </a:rPr>
              <a:t>Foi sugerida a exclusão deste artigo, mas acabou se votando pela sua manutenção para que o CNRH acompanhe as atividades dos Comitês</a:t>
            </a:r>
          </a:p>
          <a:p>
            <a:pPr lvl="1" algn="just"/>
            <a:r>
              <a:rPr lang="pt-BR">
                <a:solidFill>
                  <a:schemeClr val="accent2"/>
                </a:solidFill>
                <a:latin typeface="Verdana" pitchFamily="34" charset="0"/>
              </a:rPr>
              <a:t>Quais as penalidades caso as obrigações impostas pelo artigo não sejam cumpridas</a:t>
            </a:r>
            <a:r>
              <a:rPr lang="pt-BR">
                <a:latin typeface="Verdana" pitchFamily="34" charset="0"/>
              </a:rPr>
              <a:t>: foi sugerido que se solicitasse a CTIL para elaborar um dispositivo sobre isto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pt-BR" b="1"/>
              <a:t>Martha Regina von Borstel Sugai</a:t>
            </a:r>
          </a:p>
          <a:p>
            <a:pPr algn="ctr">
              <a:buFontTx/>
              <a:buNone/>
            </a:pPr>
            <a:r>
              <a:rPr lang="pt-BR" b="1"/>
              <a:t>Representando o Conselho Estadual de Recursos Hídricos neste GT</a:t>
            </a:r>
          </a:p>
          <a:p>
            <a:pPr algn="ctr">
              <a:buFontTx/>
              <a:buNone/>
            </a:pPr>
            <a:r>
              <a:rPr lang="pt-BR" b="1">
                <a:hlinkClick r:id="rId2"/>
              </a:rPr>
              <a:t>martha.sugai@copel.com</a:t>
            </a:r>
            <a:endParaRPr lang="pt-BR" b="1"/>
          </a:p>
          <a:p>
            <a:pPr algn="ctr">
              <a:buFontTx/>
              <a:buNone/>
            </a:pPr>
            <a:r>
              <a:rPr lang="pt-BR" b="1"/>
              <a:t>41-3331-4521</a:t>
            </a:r>
          </a:p>
          <a:p>
            <a:pPr algn="ctr">
              <a:buFontTx/>
              <a:buNone/>
            </a:pPr>
            <a:endParaRPr lang="pt-BR" b="1"/>
          </a:p>
          <a:p>
            <a:pPr algn="ctr">
              <a:buFontTx/>
              <a:buNone/>
            </a:pPr>
            <a:endParaRPr lang="pt-BR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587375"/>
          </a:xfrm>
        </p:spPr>
        <p:txBody>
          <a:bodyPr/>
          <a:lstStyle/>
          <a:p>
            <a:r>
              <a:rPr lang="pt-BR" sz="3200" b="1"/>
              <a:t>Tramitação do assunto - 1/2</a:t>
            </a:r>
            <a:endParaRPr lang="pt-BR" sz="4000" b="1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25538"/>
            <a:ext cx="7772400" cy="5327650"/>
          </a:xfrm>
        </p:spPr>
        <p:txBody>
          <a:bodyPr/>
          <a:lstStyle/>
          <a:p>
            <a:pPr marL="357188" indent="-357188" algn="justLow">
              <a:lnSpc>
                <a:spcPct val="80000"/>
              </a:lnSpc>
            </a:pPr>
            <a:r>
              <a:rPr lang="pt-BR" sz="2800"/>
              <a:t>na </a:t>
            </a:r>
            <a:r>
              <a:rPr lang="pt-BR" sz="2800" b="1"/>
              <a:t>55ª reunião CTPNRH</a:t>
            </a:r>
            <a:r>
              <a:rPr lang="pt-BR" sz="2800"/>
              <a:t>, </a:t>
            </a:r>
            <a:r>
              <a:rPr lang="pt-BR" sz="2800" u="sng"/>
              <a:t>16 e 17 de fevereiro de 2009</a:t>
            </a:r>
            <a:r>
              <a:rPr lang="pt-BR" sz="2800"/>
              <a:t>, a proposta foi analisada e aprovada – NT 01/2009 da CTPNRH;</a:t>
            </a:r>
          </a:p>
          <a:p>
            <a:pPr marL="357188" indent="-357188" algn="justLow">
              <a:lnSpc>
                <a:spcPct val="80000"/>
              </a:lnSpc>
            </a:pPr>
            <a:r>
              <a:rPr lang="pt-BR" sz="2800">
                <a:solidFill>
                  <a:schemeClr val="accent2"/>
                </a:solidFill>
              </a:rPr>
              <a:t>na </a:t>
            </a:r>
            <a:r>
              <a:rPr lang="pt-BR" sz="2800" b="1">
                <a:solidFill>
                  <a:schemeClr val="accent2"/>
                </a:solidFill>
              </a:rPr>
              <a:t>107ª reunião da CTIL</a:t>
            </a:r>
            <a:r>
              <a:rPr lang="pt-BR" sz="2800">
                <a:solidFill>
                  <a:schemeClr val="accent2"/>
                </a:solidFill>
              </a:rPr>
              <a:t>, 02 e 03 de março de 2009, a proposta foi analisada e aprovado o encaminhamento ao Plenário;</a:t>
            </a:r>
          </a:p>
          <a:p>
            <a:pPr marL="357188" indent="-357188" algn="justLow">
              <a:lnSpc>
                <a:spcPct val="80000"/>
              </a:lnSpc>
            </a:pPr>
            <a:r>
              <a:rPr lang="pt-BR" sz="2800"/>
              <a:t>na </a:t>
            </a:r>
            <a:r>
              <a:rPr lang="pt-BR" sz="2800" b="1"/>
              <a:t>24ª Reunião Extraordinária do CNRH</a:t>
            </a:r>
            <a:r>
              <a:rPr lang="pt-BR" sz="2800"/>
              <a:t>, </a:t>
            </a:r>
            <a:r>
              <a:rPr lang="pt-BR" sz="2800" u="sng"/>
              <a:t>26 de março de 2009</a:t>
            </a:r>
            <a:r>
              <a:rPr lang="pt-BR" sz="2800"/>
              <a:t>, decidiu-se pela ampliação do debate antes da deliberação;</a:t>
            </a:r>
          </a:p>
          <a:p>
            <a:pPr marL="357188" indent="-357188" algn="justLow">
              <a:lnSpc>
                <a:spcPct val="80000"/>
              </a:lnSpc>
            </a:pPr>
            <a:r>
              <a:rPr lang="pt-BR" sz="2800" b="1"/>
              <a:t>Oficina</a:t>
            </a:r>
            <a:r>
              <a:rPr lang="pt-BR" sz="2800"/>
              <a:t> referente à proposta de resolução que “Cria  UGRHs e estabelece diretrizes e procedimentos complementares para a criação de comitês de bacia hidrográfica”, </a:t>
            </a:r>
            <a:r>
              <a:rPr lang="pt-BR" sz="2800" u="sng"/>
              <a:t>14 de maio de 2009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863600"/>
          </a:xfrm>
        </p:spPr>
        <p:txBody>
          <a:bodyPr/>
          <a:lstStyle/>
          <a:p>
            <a:r>
              <a:rPr lang="pt-BR" sz="3600" b="1"/>
              <a:t>Tramitação do assunto – 2/2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569325" cy="5661025"/>
          </a:xfrm>
        </p:spPr>
        <p:txBody>
          <a:bodyPr/>
          <a:lstStyle/>
          <a:p>
            <a:pPr marL="357188" indent="-357188" algn="justLow">
              <a:lnSpc>
                <a:spcPct val="90000"/>
              </a:lnSpc>
            </a:pPr>
            <a:r>
              <a:rPr lang="pt-BR" sz="2400">
                <a:latin typeface="Verdana" pitchFamily="34" charset="0"/>
              </a:rPr>
              <a:t>Criação do GT UGRH na </a:t>
            </a:r>
            <a:r>
              <a:rPr lang="pt-BR" sz="2400" b="1">
                <a:latin typeface="Verdana" pitchFamily="34" charset="0"/>
              </a:rPr>
              <a:t>XXI Reunião Ordinária do Conselho Nacional </a:t>
            </a:r>
            <a:r>
              <a:rPr lang="pt-BR" sz="2400">
                <a:latin typeface="Verdana" pitchFamily="34" charset="0"/>
              </a:rPr>
              <a:t>de Recursos Hídricos realizada nos dias </a:t>
            </a:r>
            <a:r>
              <a:rPr lang="pt-BR" sz="2400" u="sng">
                <a:latin typeface="Verdana" pitchFamily="34" charset="0"/>
              </a:rPr>
              <a:t>25 e 26 de maio de 2009</a:t>
            </a:r>
            <a:r>
              <a:rPr lang="pt-BR" sz="2400">
                <a:latin typeface="Verdana" pitchFamily="34" charset="0"/>
              </a:rPr>
              <a:t>: </a:t>
            </a:r>
          </a:p>
          <a:p>
            <a:pPr marL="822325" lvl="1" algn="justLow">
              <a:lnSpc>
                <a:spcPct val="90000"/>
              </a:lnSpc>
            </a:pPr>
            <a:r>
              <a:rPr lang="pt-BR" sz="2000">
                <a:latin typeface="Verdana" pitchFamily="34" charset="0"/>
              </a:rPr>
              <a:t>no âmbito da</a:t>
            </a:r>
            <a:r>
              <a:rPr lang="pt-BR" sz="2000" b="1">
                <a:latin typeface="Verdana" pitchFamily="34" charset="0"/>
              </a:rPr>
              <a:t> CTPNRH</a:t>
            </a:r>
          </a:p>
          <a:p>
            <a:pPr marL="822325" lvl="1" algn="justLow">
              <a:lnSpc>
                <a:spcPct val="90000"/>
              </a:lnSpc>
            </a:pPr>
            <a:r>
              <a:rPr lang="pt-BR" sz="2000">
                <a:latin typeface="Verdana" pitchFamily="34" charset="0"/>
              </a:rPr>
              <a:t>prazo de conclusão dos seus trabalhos: a </a:t>
            </a:r>
            <a:r>
              <a:rPr lang="pt-BR" sz="2000" b="1">
                <a:latin typeface="Verdana" pitchFamily="34" charset="0"/>
              </a:rPr>
              <a:t>primeira reunião do CNRH</a:t>
            </a:r>
            <a:r>
              <a:rPr lang="pt-BR" sz="2000">
                <a:latin typeface="Verdana" pitchFamily="34" charset="0"/>
              </a:rPr>
              <a:t> a ser realizada no </a:t>
            </a:r>
            <a:r>
              <a:rPr lang="pt-BR" sz="2000" u="sng">
                <a:latin typeface="Verdana" pitchFamily="34" charset="0"/>
              </a:rPr>
              <a:t>segundo semestre de 2009</a:t>
            </a:r>
            <a:r>
              <a:rPr lang="pt-BR" sz="2000">
                <a:latin typeface="Verdana" pitchFamily="34" charset="0"/>
              </a:rPr>
              <a:t>,</a:t>
            </a:r>
            <a:r>
              <a:rPr lang="pt-BR" sz="2000" b="1">
                <a:latin typeface="Verdana" pitchFamily="34" charset="0"/>
              </a:rPr>
              <a:t> ampliação: </a:t>
            </a:r>
            <a:r>
              <a:rPr lang="pt-BR" sz="2000" b="1">
                <a:solidFill>
                  <a:schemeClr val="accent2"/>
                </a:solidFill>
                <a:latin typeface="Verdana" pitchFamily="34" charset="0"/>
              </a:rPr>
              <a:t>1</a:t>
            </a:r>
            <a:r>
              <a:rPr lang="en-US" sz="2000" b="1">
                <a:solidFill>
                  <a:schemeClr val="accent2"/>
                </a:solidFill>
                <a:latin typeface="Verdana" pitchFamily="34" charset="0"/>
                <a:cs typeface="Times New Roman" pitchFamily="18" charset="0"/>
              </a:rPr>
              <a:t>° semestre de 2010 (aprovada na XXII RO, 17/12/2009)</a:t>
            </a:r>
          </a:p>
          <a:p>
            <a:pPr marL="822325" lvl="1" algn="justLow">
              <a:lnSpc>
                <a:spcPct val="90000"/>
              </a:lnSpc>
            </a:pPr>
            <a:r>
              <a:rPr lang="pt-BR" sz="2000" b="1">
                <a:latin typeface="Verdana" pitchFamily="34" charset="0"/>
              </a:rPr>
              <a:t>Objetivo: </a:t>
            </a:r>
            <a:r>
              <a:rPr lang="pt-BR" sz="2000">
                <a:latin typeface="Verdana" pitchFamily="34" charset="0"/>
              </a:rPr>
              <a:t>analisar e apresentar uma nova proposta de resolução que “</a:t>
            </a:r>
            <a:r>
              <a:rPr lang="pt-BR" sz="2000" b="1">
                <a:latin typeface="Verdana" pitchFamily="34" charset="0"/>
              </a:rPr>
              <a:t>Cria Unidades de Gestão de Recursos Hídricos de Rios de Domínio da União - UGRHs e estabelece diretrizes e procedimentos complementares para a criação de comitês de bacia hidrográfica”.</a:t>
            </a:r>
          </a:p>
          <a:p>
            <a:pPr marL="357188" indent="-357188" algn="justLow">
              <a:lnSpc>
                <a:spcPct val="90000"/>
              </a:lnSpc>
            </a:pPr>
            <a:r>
              <a:rPr lang="pt-BR" sz="2400" b="1">
                <a:latin typeface="Verdana" pitchFamily="34" charset="0"/>
              </a:rPr>
              <a:t>3 reuniões do GT</a:t>
            </a:r>
            <a:r>
              <a:rPr lang="pt-BR" sz="2400">
                <a:latin typeface="Verdana" pitchFamily="34" charset="0"/>
              </a:rPr>
              <a:t>: </a:t>
            </a:r>
            <a:r>
              <a:rPr lang="pt-BR" sz="2400" u="sng">
                <a:latin typeface="Verdana" pitchFamily="34" charset="0"/>
              </a:rPr>
              <a:t>16/06, 04/08 e 03/09</a:t>
            </a:r>
          </a:p>
          <a:p>
            <a:pPr marL="357188" indent="-357188" algn="justLow">
              <a:lnSpc>
                <a:spcPct val="90000"/>
              </a:lnSpc>
            </a:pPr>
            <a:r>
              <a:rPr lang="pt-BR" sz="2400">
                <a:latin typeface="Verdana" pitchFamily="34" charset="0"/>
              </a:rPr>
              <a:t>Proposta do GT foi discutida na 59ª (13 e 14/10) e 60</a:t>
            </a:r>
            <a:r>
              <a:rPr lang="pt-BR" sz="2400" baseline="30000">
                <a:latin typeface="Verdana" pitchFamily="34" charset="0"/>
              </a:rPr>
              <a:t>a</a:t>
            </a:r>
            <a:r>
              <a:rPr lang="pt-BR" sz="2400">
                <a:latin typeface="Verdana" pitchFamily="34" charset="0"/>
              </a:rPr>
              <a:t> (15 e 16/12)reuniões da CTPNRH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96938"/>
            <a:ext cx="9144000" cy="587375"/>
          </a:xfrm>
        </p:spPr>
        <p:txBody>
          <a:bodyPr/>
          <a:lstStyle/>
          <a:p>
            <a:r>
              <a:rPr lang="pt-BR" sz="3200" b="1">
                <a:latin typeface="Verdana" pitchFamily="34" charset="0"/>
              </a:rPr>
              <a:t>Descrição dos trabalhos do GT (1/6) </a:t>
            </a:r>
            <a:br>
              <a:rPr lang="pt-BR" sz="3200" b="1">
                <a:latin typeface="Verdana" pitchFamily="34" charset="0"/>
              </a:rPr>
            </a:br>
            <a:endParaRPr lang="pt-BR" sz="3200" b="1">
              <a:latin typeface="Verdana" pitchFamily="34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1788"/>
            <a:ext cx="8424862" cy="5256212"/>
          </a:xfrm>
        </p:spPr>
        <p:txBody>
          <a:bodyPr/>
          <a:lstStyle/>
          <a:p>
            <a:pPr marL="357188" indent="-357188" algn="justLow">
              <a:lnSpc>
                <a:spcPct val="90000"/>
              </a:lnSpc>
            </a:pPr>
            <a:r>
              <a:rPr lang="pt-BR" sz="2400" b="1">
                <a:latin typeface="Verdana" pitchFamily="34" charset="0"/>
              </a:rPr>
              <a:t>1ª Reunião</a:t>
            </a:r>
            <a:r>
              <a:rPr lang="pt-BR" sz="2400">
                <a:latin typeface="Verdana" pitchFamily="34" charset="0"/>
              </a:rPr>
              <a:t> em 16 de junho de 2009 – antes da reunião foi distribuída a </a:t>
            </a:r>
            <a:r>
              <a:rPr lang="pt-BR" sz="2400" b="1">
                <a:latin typeface="Verdana" pitchFamily="34" charset="0"/>
              </a:rPr>
              <a:t>“1ª Minuta do Relatório de apoio para os trabalhos do GT”</a:t>
            </a:r>
            <a:r>
              <a:rPr lang="pt-BR" sz="2400">
                <a:latin typeface="Verdana" pitchFamily="34" charset="0"/>
              </a:rPr>
              <a:t>, com </a:t>
            </a:r>
            <a:r>
              <a:rPr lang="pt-BR" sz="2400" b="1" i="1" u="sng">
                <a:latin typeface="Verdana" pitchFamily="34" charset="0"/>
              </a:rPr>
              <a:t>fatos que antecederam criação do GT</a:t>
            </a:r>
            <a:r>
              <a:rPr lang="pt-BR" sz="2400">
                <a:latin typeface="Verdana" pitchFamily="34" charset="0"/>
              </a:rPr>
              <a:t>, </a:t>
            </a:r>
            <a:r>
              <a:rPr lang="pt-BR" sz="2400" b="1" i="1" u="sng">
                <a:latin typeface="Verdana" pitchFamily="34" charset="0"/>
              </a:rPr>
              <a:t>dispositivos legais do regimento que tratam dos Grupos de Trabalho</a:t>
            </a:r>
            <a:r>
              <a:rPr lang="pt-BR" sz="2400">
                <a:latin typeface="Verdana" pitchFamily="34" charset="0"/>
              </a:rPr>
              <a:t> e </a:t>
            </a:r>
            <a:r>
              <a:rPr lang="pt-BR" sz="2400" b="1" i="1" u="sng">
                <a:latin typeface="Verdana" pitchFamily="34" charset="0"/>
              </a:rPr>
              <a:t>questões identificadas com relação a proposta de resolução</a:t>
            </a:r>
            <a:r>
              <a:rPr lang="pt-BR" sz="2400">
                <a:latin typeface="Verdana" pitchFamily="34" charset="0"/>
              </a:rPr>
              <a:t> a serem analisadas pelo GT. </a:t>
            </a:r>
          </a:p>
          <a:p>
            <a:pPr marL="822325" lvl="1" algn="justLow">
              <a:lnSpc>
                <a:spcPct val="90000"/>
              </a:lnSpc>
            </a:pPr>
            <a:r>
              <a:rPr lang="pt-BR" sz="2000" b="1" i="1">
                <a:solidFill>
                  <a:schemeClr val="accent2"/>
                </a:solidFill>
                <a:latin typeface="Verdana" pitchFamily="34" charset="0"/>
              </a:rPr>
              <a:t>Estas questões foram debatidas</a:t>
            </a:r>
            <a:r>
              <a:rPr lang="pt-BR" sz="2000" i="1">
                <a:latin typeface="Verdana" pitchFamily="34" charset="0"/>
              </a:rPr>
              <a:t>, concluindo-se que havia a </a:t>
            </a:r>
            <a:r>
              <a:rPr lang="pt-BR" sz="2000" b="1" i="1">
                <a:solidFill>
                  <a:schemeClr val="accent2"/>
                </a:solidFill>
                <a:latin typeface="Verdana" pitchFamily="34" charset="0"/>
              </a:rPr>
              <a:t>necessidade de uma revisão porque a mesma não estava atendendo os objetivos</a:t>
            </a:r>
            <a:r>
              <a:rPr lang="pt-BR" sz="2000" i="1">
                <a:latin typeface="Verdana" pitchFamily="34" charset="0"/>
              </a:rPr>
              <a:t> a que se propunha, em particular no que se referia a comitê de bacia e não de rio.</a:t>
            </a:r>
          </a:p>
          <a:p>
            <a:pPr marL="357188" indent="-357188" algn="justLow">
              <a:lnSpc>
                <a:spcPct val="90000"/>
              </a:lnSpc>
            </a:pPr>
            <a:endParaRPr lang="pt-BR" sz="2400" b="1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754063"/>
            <a:ext cx="8964612" cy="587375"/>
          </a:xfrm>
        </p:spPr>
        <p:txBody>
          <a:bodyPr/>
          <a:lstStyle/>
          <a:p>
            <a:r>
              <a:rPr lang="pt-BR" sz="3200" b="1">
                <a:latin typeface="Verdana" pitchFamily="34" charset="0"/>
              </a:rPr>
              <a:t>Descrição dos trabalhos do GT (2/6) </a:t>
            </a:r>
            <a:br>
              <a:rPr lang="pt-BR" sz="3200" b="1">
                <a:latin typeface="Verdana" pitchFamily="34" charset="0"/>
              </a:rPr>
            </a:br>
            <a:endParaRPr lang="pt-BR" sz="3200" b="1">
              <a:latin typeface="Verdana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7772400" cy="5472113"/>
          </a:xfrm>
        </p:spPr>
        <p:txBody>
          <a:bodyPr/>
          <a:lstStyle/>
          <a:p>
            <a:pPr marL="357188" indent="-357188" algn="justLow">
              <a:lnSpc>
                <a:spcPct val="90000"/>
              </a:lnSpc>
            </a:pPr>
            <a:r>
              <a:rPr lang="pt-BR" sz="2800" b="1"/>
              <a:t>2ª Reunião</a:t>
            </a:r>
            <a:r>
              <a:rPr lang="pt-BR" sz="2800"/>
              <a:t> em 04 de agosto de 2009</a:t>
            </a:r>
          </a:p>
          <a:p>
            <a:pPr marL="822325" lvl="1" algn="just">
              <a:lnSpc>
                <a:spcPct val="90000"/>
              </a:lnSpc>
            </a:pPr>
            <a:r>
              <a:rPr lang="pt-BR"/>
              <a:t>discussão das alterações introduzidas na 2ª minuta do relatório do GT:</a:t>
            </a:r>
            <a:r>
              <a:rPr lang="pt-BR" b="1">
                <a:solidFill>
                  <a:schemeClr val="accent2"/>
                </a:solidFill>
              </a:rPr>
              <a:t> </a:t>
            </a:r>
          </a:p>
          <a:p>
            <a:pPr marL="1230313" lvl="2" algn="just">
              <a:lnSpc>
                <a:spcPct val="90000"/>
              </a:lnSpc>
            </a:pPr>
            <a:r>
              <a:rPr lang="pt-BR" sz="2000"/>
              <a:t>na citação do sub-programa I.4, destacando os objetivos e ações previstas relacionadas com as atribuições do GT; </a:t>
            </a:r>
          </a:p>
          <a:p>
            <a:pPr marL="1230313" lvl="2" algn="just">
              <a:lnSpc>
                <a:spcPct val="90000"/>
              </a:lnSpc>
            </a:pPr>
            <a:r>
              <a:rPr lang="pt-BR" sz="2000"/>
              <a:t>o agrupamento das </a:t>
            </a:r>
            <a:r>
              <a:rPr lang="pt-BR" sz="2000" u="sng"/>
              <a:t>questões em seis temas</a:t>
            </a:r>
            <a:r>
              <a:rPr lang="pt-BR" sz="2000"/>
              <a:t>:</a:t>
            </a:r>
          </a:p>
          <a:p>
            <a:pPr marL="1638300" lvl="3" algn="just">
              <a:lnSpc>
                <a:spcPct val="90000"/>
              </a:lnSpc>
            </a:pPr>
            <a:r>
              <a:rPr lang="pt-BR" sz="1900" b="1">
                <a:solidFill>
                  <a:schemeClr val="accent2"/>
                </a:solidFill>
              </a:rPr>
              <a:t>Objetivos da resolução;</a:t>
            </a:r>
          </a:p>
          <a:p>
            <a:pPr marL="1638300" lvl="3" algn="just">
              <a:lnSpc>
                <a:spcPct val="90000"/>
              </a:lnSpc>
            </a:pPr>
            <a:r>
              <a:rPr lang="pt-BR" sz="1900" b="1">
                <a:solidFill>
                  <a:schemeClr val="accent2"/>
                </a:solidFill>
              </a:rPr>
              <a:t>Unidades de gerenciamento;</a:t>
            </a:r>
          </a:p>
          <a:p>
            <a:pPr marL="1638300" lvl="3" algn="just">
              <a:lnSpc>
                <a:spcPct val="90000"/>
              </a:lnSpc>
            </a:pPr>
            <a:r>
              <a:rPr lang="pt-BR" sz="1900" b="1">
                <a:solidFill>
                  <a:schemeClr val="accent2"/>
                </a:solidFill>
              </a:rPr>
              <a:t>Classificação;</a:t>
            </a:r>
          </a:p>
          <a:p>
            <a:pPr marL="1638300" lvl="3" algn="just">
              <a:lnSpc>
                <a:spcPct val="90000"/>
              </a:lnSpc>
            </a:pPr>
            <a:r>
              <a:rPr lang="pt-BR" sz="1900" b="1">
                <a:solidFill>
                  <a:schemeClr val="accent2"/>
                </a:solidFill>
              </a:rPr>
              <a:t>Comitê de integração;</a:t>
            </a:r>
          </a:p>
          <a:p>
            <a:pPr marL="1638300" lvl="3" algn="just">
              <a:lnSpc>
                <a:spcPct val="90000"/>
              </a:lnSpc>
            </a:pPr>
            <a:r>
              <a:rPr lang="pt-BR" sz="1900" b="1">
                <a:solidFill>
                  <a:schemeClr val="accent2"/>
                </a:solidFill>
              </a:rPr>
              <a:t>Pacto;</a:t>
            </a:r>
          </a:p>
          <a:p>
            <a:pPr marL="1638300" lvl="3" algn="just">
              <a:lnSpc>
                <a:spcPct val="90000"/>
              </a:lnSpc>
            </a:pPr>
            <a:r>
              <a:rPr lang="pt-BR" sz="1900" b="1">
                <a:solidFill>
                  <a:schemeClr val="accent2"/>
                </a:solidFill>
              </a:rPr>
              <a:t>Acompanhamento.</a:t>
            </a:r>
          </a:p>
          <a:p>
            <a:pPr marL="1230313" lvl="2" algn="just">
              <a:lnSpc>
                <a:spcPct val="90000"/>
              </a:lnSpc>
            </a:pPr>
            <a:r>
              <a:rPr lang="pt-BR" sz="2000"/>
              <a:t>Propostas de respostas para as questões </a:t>
            </a:r>
            <a:r>
              <a:rPr lang="pt-BR" sz="2100"/>
              <a:t>construídas com base nas discussões quer ocorreram na 1ª reunião do GT e nas informações prestadas pela ANA.</a:t>
            </a:r>
            <a:endParaRPr lang="pt-BR"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49275"/>
            <a:ext cx="8713787" cy="587375"/>
          </a:xfrm>
        </p:spPr>
        <p:txBody>
          <a:bodyPr/>
          <a:lstStyle/>
          <a:p>
            <a:r>
              <a:rPr lang="pt-BR" sz="4000" b="1"/>
              <a:t>Descrição dos trabalhos do GT (3/6)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569325" cy="5256213"/>
          </a:xfrm>
        </p:spPr>
        <p:txBody>
          <a:bodyPr/>
          <a:lstStyle/>
          <a:p>
            <a:pPr marL="357188" indent="-357188" algn="justLow"/>
            <a:r>
              <a:rPr lang="pt-BR" sz="2800" b="1">
                <a:latin typeface="Verdana" pitchFamily="34" charset="0"/>
              </a:rPr>
              <a:t>2ª Reunião</a:t>
            </a:r>
            <a:r>
              <a:rPr lang="pt-BR" sz="2800">
                <a:latin typeface="Verdana" pitchFamily="34" charset="0"/>
              </a:rPr>
              <a:t> em 04 de agosto de 2009</a:t>
            </a:r>
          </a:p>
          <a:p>
            <a:pPr marL="822325" lvl="1" algn="just"/>
            <a:r>
              <a:rPr lang="pt-BR">
                <a:latin typeface="Verdana" pitchFamily="34" charset="0"/>
              </a:rPr>
              <a:t>Aplicação da metodologia:</a:t>
            </a:r>
          </a:p>
          <a:p>
            <a:pPr marL="1230313" lvl="2" algn="just"/>
            <a:r>
              <a:rPr lang="pt-BR" sz="2000" b="1">
                <a:solidFill>
                  <a:schemeClr val="accent2"/>
                </a:solidFill>
                <a:latin typeface="Verdana" pitchFamily="34" charset="0"/>
              </a:rPr>
              <a:t>aplicação da metodologia</a:t>
            </a:r>
            <a:r>
              <a:rPr lang="pt-BR" sz="2000">
                <a:latin typeface="Verdana" pitchFamily="34" charset="0"/>
              </a:rPr>
              <a:t> proposta aos três exemplos selecionadas: </a:t>
            </a:r>
            <a:r>
              <a:rPr lang="pt-BR" sz="2000" b="1">
                <a:solidFill>
                  <a:schemeClr val="accent2"/>
                </a:solidFill>
                <a:latin typeface="Verdana" pitchFamily="34" charset="0"/>
              </a:rPr>
              <a:t>Bacia do rio Grande; Paranaíba e Mundaú/Parnaíba</a:t>
            </a:r>
            <a:r>
              <a:rPr lang="pt-BR" sz="2000">
                <a:solidFill>
                  <a:schemeClr val="accent2"/>
                </a:solidFill>
                <a:latin typeface="Verdana" pitchFamily="34" charset="0"/>
              </a:rPr>
              <a:t>.</a:t>
            </a:r>
          </a:p>
          <a:p>
            <a:pPr marL="1230313" lvl="2" algn="just"/>
            <a:r>
              <a:rPr lang="pt-BR" sz="2000">
                <a:latin typeface="Verdana" pitchFamily="34" charset="0"/>
              </a:rPr>
              <a:t>comentado sobre </a:t>
            </a:r>
            <a:r>
              <a:rPr lang="pt-BR" sz="2000">
                <a:solidFill>
                  <a:schemeClr val="accent2"/>
                </a:solidFill>
                <a:latin typeface="Verdana" pitchFamily="34" charset="0"/>
              </a:rPr>
              <a:t>a distribuição das vagas</a:t>
            </a:r>
            <a:r>
              <a:rPr lang="pt-BR" sz="2000">
                <a:latin typeface="Verdana" pitchFamily="34" charset="0"/>
              </a:rPr>
              <a:t> dentro do </a:t>
            </a:r>
            <a:r>
              <a:rPr lang="pt-BR" sz="2000" b="1">
                <a:solidFill>
                  <a:schemeClr val="accent2"/>
                </a:solidFill>
                <a:latin typeface="Verdana" pitchFamily="34" charset="0"/>
              </a:rPr>
              <a:t>Comitê de Integração do Doce</a:t>
            </a:r>
            <a:r>
              <a:rPr lang="pt-BR" sz="2000">
                <a:latin typeface="Verdana" pitchFamily="34" charset="0"/>
              </a:rPr>
              <a:t>. </a:t>
            </a:r>
          </a:p>
          <a:p>
            <a:pPr marL="1230313" lvl="2" algn="just"/>
            <a:r>
              <a:rPr lang="pt-BR" sz="2000">
                <a:latin typeface="Verdana" pitchFamily="34" charset="0"/>
              </a:rPr>
              <a:t>na parede foram </a:t>
            </a:r>
            <a:r>
              <a:rPr lang="pt-BR" sz="2000" b="1">
                <a:solidFill>
                  <a:schemeClr val="accent2"/>
                </a:solidFill>
                <a:latin typeface="Verdana" pitchFamily="34" charset="0"/>
              </a:rPr>
              <a:t>expostos mapas mostrando a aplicação às demais bacias</a:t>
            </a:r>
          </a:p>
          <a:p>
            <a:pPr marL="1230313" lvl="2" algn="just"/>
            <a:r>
              <a:rPr lang="pt-BR" sz="2000" b="1" u="sng">
                <a:solidFill>
                  <a:schemeClr val="accent2"/>
                </a:solidFill>
                <a:latin typeface="Verdana" pitchFamily="34" charset="0"/>
              </a:rPr>
              <a:t>Ficou combinado que para que a base territorial constasse da proposta de resolução, a ANA deve elaborar uma nota técnica ou relatório apresentando a aplicação da metodologia e dos critérios utilizados, como também dos resultados</a:t>
            </a:r>
            <a:r>
              <a:rPr lang="pt-BR" sz="2000">
                <a:latin typeface="Verdana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8713787" cy="587375"/>
          </a:xfrm>
        </p:spPr>
        <p:txBody>
          <a:bodyPr/>
          <a:lstStyle/>
          <a:p>
            <a:r>
              <a:rPr lang="pt-BR" sz="3200" b="1">
                <a:latin typeface="Verdana" pitchFamily="34" charset="0"/>
              </a:rPr>
              <a:t>Descrição dos trabalhos do GT (4/6)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4463"/>
            <a:ext cx="8569325" cy="5443537"/>
          </a:xfrm>
        </p:spPr>
        <p:txBody>
          <a:bodyPr/>
          <a:lstStyle/>
          <a:p>
            <a:pPr marL="357188" indent="-357188" algn="justLow">
              <a:lnSpc>
                <a:spcPct val="90000"/>
              </a:lnSpc>
            </a:pPr>
            <a:r>
              <a:rPr lang="pt-BR" sz="2800" b="1">
                <a:latin typeface="Verdana" pitchFamily="34" charset="0"/>
              </a:rPr>
              <a:t>2ª Reunião</a:t>
            </a:r>
            <a:r>
              <a:rPr lang="pt-BR" sz="2800">
                <a:latin typeface="Verdana" pitchFamily="34" charset="0"/>
              </a:rPr>
              <a:t> em 04 de agosto de 2009</a:t>
            </a:r>
          </a:p>
          <a:p>
            <a:pPr marL="822325" lvl="1" algn="just">
              <a:lnSpc>
                <a:spcPct val="90000"/>
              </a:lnSpc>
            </a:pPr>
            <a:r>
              <a:rPr lang="pt-BR">
                <a:latin typeface="Verdana" pitchFamily="34" charset="0"/>
              </a:rPr>
              <a:t>discussão da proposta de resolução artigo por artigo e das sugestões de alteração</a:t>
            </a:r>
          </a:p>
          <a:p>
            <a:pPr marL="1230313" lvl="2" algn="just">
              <a:lnSpc>
                <a:spcPct val="90000"/>
              </a:lnSpc>
            </a:pPr>
            <a:r>
              <a:rPr lang="pt-BR" sz="2100">
                <a:latin typeface="Verdana" pitchFamily="34" charset="0"/>
              </a:rPr>
              <a:t>ficaram de ser feitos alguns ajustes nos textos propostos</a:t>
            </a:r>
          </a:p>
          <a:p>
            <a:pPr marL="1230313" lvl="2" algn="just">
              <a:lnSpc>
                <a:spcPct val="90000"/>
              </a:lnSpc>
            </a:pPr>
            <a:r>
              <a:rPr lang="pt-BR" sz="2100">
                <a:latin typeface="Verdana" pitchFamily="34" charset="0"/>
              </a:rPr>
              <a:t>esta proposta ficou de ser distribuída entre os membros do GT para análise e sugestões</a:t>
            </a:r>
          </a:p>
          <a:p>
            <a:pPr marL="1230313" lvl="2" algn="just">
              <a:lnSpc>
                <a:spcPct val="90000"/>
              </a:lnSpc>
            </a:pPr>
            <a:r>
              <a:rPr lang="pt-BR" sz="2100" b="1">
                <a:solidFill>
                  <a:schemeClr val="accent2"/>
                </a:solidFill>
                <a:latin typeface="Verdana" pitchFamily="34" charset="0"/>
              </a:rPr>
              <a:t>cabe destacar alguns pontos</a:t>
            </a:r>
            <a:r>
              <a:rPr lang="pt-BR" sz="2100">
                <a:latin typeface="Verdana" pitchFamily="34" charset="0"/>
              </a:rPr>
              <a:t> levantados ao longo das discussões com </a:t>
            </a:r>
            <a:r>
              <a:rPr lang="pt-BR" sz="2100" u="sng">
                <a:latin typeface="Verdana" pitchFamily="34" charset="0"/>
              </a:rPr>
              <a:t>relação aos seguintes temas</a:t>
            </a:r>
            <a:r>
              <a:rPr lang="pt-BR" sz="2100">
                <a:latin typeface="Verdana" pitchFamily="34" charset="0"/>
              </a:rPr>
              <a:t>: </a:t>
            </a:r>
          </a:p>
          <a:p>
            <a:pPr marL="1638300" lvl="3" algn="just">
              <a:lnSpc>
                <a:spcPct val="90000"/>
              </a:lnSpc>
            </a:pPr>
            <a:r>
              <a:rPr lang="pt-BR" sz="1900" b="1">
                <a:solidFill>
                  <a:schemeClr val="accent2"/>
                </a:solidFill>
                <a:latin typeface="Verdana" pitchFamily="34" charset="0"/>
              </a:rPr>
              <a:t>qual o conteúdo do pacto, se este deveria ou não apresentar a alocação quali-quantitativa dos recursos hídricos, </a:t>
            </a:r>
          </a:p>
          <a:p>
            <a:pPr marL="1638300" lvl="3" algn="just">
              <a:lnSpc>
                <a:spcPct val="90000"/>
              </a:lnSpc>
            </a:pPr>
            <a:r>
              <a:rPr lang="pt-BR" sz="1900" b="1">
                <a:solidFill>
                  <a:schemeClr val="accent2"/>
                </a:solidFill>
                <a:latin typeface="Verdana" pitchFamily="34" charset="0"/>
              </a:rPr>
              <a:t>tipologia de comitê: único ou de integração, </a:t>
            </a:r>
          </a:p>
          <a:p>
            <a:pPr marL="1638300" lvl="3" algn="just">
              <a:lnSpc>
                <a:spcPct val="90000"/>
              </a:lnSpc>
            </a:pPr>
            <a:r>
              <a:rPr lang="pt-BR" sz="1900" b="1">
                <a:solidFill>
                  <a:schemeClr val="accent2"/>
                </a:solidFill>
                <a:latin typeface="Verdana" pitchFamily="34" charset="0"/>
              </a:rPr>
              <a:t>delegação de competências do CNRH para os CERHs</a:t>
            </a:r>
            <a:r>
              <a:rPr lang="pt-BR" sz="1900">
                <a:latin typeface="Verdana" pitchFamily="34" charset="0"/>
              </a:rPr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569325" cy="587375"/>
          </a:xfrm>
        </p:spPr>
        <p:txBody>
          <a:bodyPr/>
          <a:lstStyle/>
          <a:p>
            <a:r>
              <a:rPr lang="pt-BR" sz="3200" b="1">
                <a:latin typeface="Verdana" pitchFamily="34" charset="0"/>
              </a:rPr>
              <a:t>Descrição dos trabalhos do GT (5/6) </a:t>
            </a:r>
            <a:br>
              <a:rPr lang="pt-BR" sz="3200" b="1">
                <a:latin typeface="Verdana" pitchFamily="34" charset="0"/>
              </a:rPr>
            </a:br>
            <a:endParaRPr lang="pt-BR" sz="3200" b="1">
              <a:latin typeface="Verdana" pitchFamily="34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81075"/>
            <a:ext cx="8208962" cy="5876925"/>
          </a:xfrm>
        </p:spPr>
        <p:txBody>
          <a:bodyPr/>
          <a:lstStyle/>
          <a:p>
            <a:pPr marL="357188" indent="-357188" algn="justLow">
              <a:lnSpc>
                <a:spcPct val="90000"/>
              </a:lnSpc>
            </a:pPr>
            <a:r>
              <a:rPr lang="pt-BR" b="1"/>
              <a:t>2ª Reunião</a:t>
            </a:r>
            <a:r>
              <a:rPr lang="pt-BR"/>
              <a:t> em 04 de agosto de 2009</a:t>
            </a:r>
          </a:p>
          <a:p>
            <a:pPr marL="822325" lvl="1" algn="just">
              <a:lnSpc>
                <a:spcPct val="90000"/>
              </a:lnSpc>
            </a:pPr>
            <a:r>
              <a:rPr lang="pt-BR" sz="3200"/>
              <a:t>Após os debates os </a:t>
            </a:r>
            <a:r>
              <a:rPr lang="pt-BR" sz="3200" b="1"/>
              <a:t>objetivos</a:t>
            </a:r>
            <a:r>
              <a:rPr lang="pt-BR" sz="3200"/>
              <a:t> da resolução passaram a ser os seguintes: </a:t>
            </a:r>
          </a:p>
          <a:p>
            <a:pPr marL="1230313" lvl="2" algn="just">
              <a:lnSpc>
                <a:spcPct val="90000"/>
              </a:lnSpc>
            </a:pPr>
            <a:r>
              <a:rPr lang="pt-BR" b="1">
                <a:solidFill>
                  <a:schemeClr val="accent2"/>
                </a:solidFill>
              </a:rPr>
              <a:t>definir uma base territorial com as áreas de atuação de comitês de bacias de rios de domínio da União; </a:t>
            </a:r>
          </a:p>
          <a:p>
            <a:pPr marL="1230313" lvl="2" algn="just">
              <a:lnSpc>
                <a:spcPct val="90000"/>
              </a:lnSpc>
            </a:pPr>
            <a:r>
              <a:rPr lang="pt-BR" b="1">
                <a:solidFill>
                  <a:schemeClr val="accent2"/>
                </a:solidFill>
              </a:rPr>
              <a:t>estabelecer condições para a criação de comitês de bacia, complementares à Resolução CNRH nº 5; </a:t>
            </a:r>
          </a:p>
          <a:p>
            <a:pPr marL="1230313" lvl="2" algn="just">
              <a:lnSpc>
                <a:spcPct val="90000"/>
              </a:lnSpc>
            </a:pPr>
            <a:r>
              <a:rPr lang="pt-BR" b="1">
                <a:solidFill>
                  <a:schemeClr val="accent2"/>
                </a:solidFill>
              </a:rPr>
              <a:t>definir processo de acompanhamento do funcionamento dos comitês de bacia cuja criação foi aprovada pelo CNRH</a:t>
            </a:r>
            <a:r>
              <a:rPr lang="pt-BR">
                <a:solidFill>
                  <a:schemeClr val="accent2"/>
                </a:solidFill>
              </a:rPr>
              <a:t>. </a:t>
            </a:r>
          </a:p>
          <a:p>
            <a:pPr marL="822325" lvl="1" algn="just">
              <a:lnSpc>
                <a:spcPct val="90000"/>
              </a:lnSpc>
            </a:pPr>
            <a:r>
              <a:rPr lang="pt-BR" sz="3200"/>
              <a:t>Ficou combinado que uma vez o GT tenha uma proposta consolidada esta seria enviada para uma consulta aos Estados.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0"/>
            <a:ext cx="9144000" cy="936625"/>
          </a:xfrm>
        </p:spPr>
        <p:txBody>
          <a:bodyPr/>
          <a:lstStyle/>
          <a:p>
            <a:r>
              <a:rPr lang="pt-BR" sz="3200" b="1">
                <a:latin typeface="Verdana" pitchFamily="34" charset="0"/>
              </a:rPr>
              <a:t>Descrição dos trabalhos do GT (6/6) </a:t>
            </a:r>
            <a:br>
              <a:rPr lang="pt-BR" sz="3200" b="1">
                <a:latin typeface="Verdana" pitchFamily="34" charset="0"/>
              </a:rPr>
            </a:br>
            <a:endParaRPr lang="pt-BR" sz="3200" b="1">
              <a:latin typeface="Verdana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052513"/>
            <a:ext cx="8208962" cy="5805487"/>
          </a:xfrm>
        </p:spPr>
        <p:txBody>
          <a:bodyPr/>
          <a:lstStyle/>
          <a:p>
            <a:pPr marL="357188" indent="-357188" algn="justLow">
              <a:lnSpc>
                <a:spcPct val="90000"/>
              </a:lnSpc>
            </a:pPr>
            <a:r>
              <a:rPr lang="pt-BR" sz="2800" b="1"/>
              <a:t>3ª Reunião</a:t>
            </a:r>
            <a:r>
              <a:rPr lang="pt-BR" sz="2800"/>
              <a:t> em 03 de setembro de 2009</a:t>
            </a:r>
          </a:p>
          <a:p>
            <a:pPr marL="822325" lvl="1" algn="justLow">
              <a:lnSpc>
                <a:spcPct val="90000"/>
              </a:lnSpc>
            </a:pPr>
            <a:r>
              <a:rPr lang="pt-BR" altLang="ja-JP" b="1">
                <a:ea typeface="ＭＳ Ｐゴシック" pitchFamily="34" charset="-128"/>
              </a:rPr>
              <a:t>Revisão</a:t>
            </a:r>
            <a:r>
              <a:rPr lang="pt-BR" altLang="ja-JP">
                <a:ea typeface="ＭＳ Ｐゴシック" pitchFamily="34" charset="-128"/>
              </a:rPr>
              <a:t> dos considerandos e discussão de todos os artigos, levando em conta as novas sugestões encaminhadas pela CRH/SP e ANA</a:t>
            </a:r>
          </a:p>
          <a:p>
            <a:pPr marL="822325" lvl="1" algn="justLow">
              <a:lnSpc>
                <a:spcPct val="90000"/>
              </a:lnSpc>
            </a:pPr>
            <a:r>
              <a:rPr lang="pt-BR" altLang="ja-JP" b="1">
                <a:ea typeface="ＭＳ Ｐゴシック" pitchFamily="34" charset="-128"/>
              </a:rPr>
              <a:t>Discussão</a:t>
            </a:r>
            <a:r>
              <a:rPr lang="pt-BR" altLang="ja-JP">
                <a:ea typeface="ＭＳ Ｐゴシック" pitchFamily="34" charset="-128"/>
              </a:rPr>
              <a:t> sobre o </a:t>
            </a:r>
            <a:r>
              <a:rPr lang="pt-BR" altLang="ja-JP" b="1">
                <a:ea typeface="ＭＳ Ｐゴシック" pitchFamily="34" charset="-128"/>
              </a:rPr>
              <a:t>anexo da</a:t>
            </a:r>
            <a:r>
              <a:rPr lang="pt-BR" altLang="ja-JP">
                <a:ea typeface="ＭＳ Ｐゴシック" pitchFamily="34" charset="-128"/>
              </a:rPr>
              <a:t> resolução, que apresenta o Mapa com as UGRH</a:t>
            </a:r>
          </a:p>
          <a:p>
            <a:pPr marL="1230313" lvl="2" algn="justLow">
              <a:lnSpc>
                <a:spcPct val="90000"/>
              </a:lnSpc>
            </a:pPr>
            <a:r>
              <a:rPr lang="pt-BR"/>
              <a:t>Sugerido que a criação de UGRH na </a:t>
            </a:r>
            <a:r>
              <a:rPr lang="pt-BR" b="1">
                <a:solidFill>
                  <a:schemeClr val="accent2"/>
                </a:solidFill>
              </a:rPr>
              <a:t>Região Hidrográfica Amazônica</a:t>
            </a:r>
            <a:r>
              <a:rPr lang="pt-BR"/>
              <a:t> fosse remetida à revisão do Plano, em 2014 </a:t>
            </a:r>
          </a:p>
          <a:p>
            <a:pPr marL="1230313" lvl="2" algn="justLow">
              <a:lnSpc>
                <a:spcPct val="90000"/>
              </a:lnSpc>
            </a:pPr>
            <a:r>
              <a:rPr lang="pt-BR" altLang="ja-JP">
                <a:ea typeface="ＭＳ Ｐゴシック" pitchFamily="34" charset="-128"/>
              </a:rPr>
              <a:t>A delimitação da </a:t>
            </a:r>
            <a:r>
              <a:rPr lang="pt-BR" altLang="ja-JP" b="1">
                <a:solidFill>
                  <a:schemeClr val="accent2"/>
                </a:solidFill>
                <a:ea typeface="ＭＳ Ｐゴシック" pitchFamily="34" charset="-128"/>
              </a:rPr>
              <a:t>Unidade do Tocantins</a:t>
            </a:r>
            <a:r>
              <a:rPr lang="pt-BR" altLang="ja-JP">
                <a:ea typeface="ＭＳ Ｐゴシック" pitchFamily="34" charset="-128"/>
              </a:rPr>
              <a:t> levou em conta o disposto na Resolução nº 101, que aprovou o Plano Estratégico do Tocantins-Araguaia e estabelece que devem ser </a:t>
            </a:r>
            <a:r>
              <a:rPr lang="pt-BR" altLang="ja-JP" i="1" u="sng">
                <a:ea typeface="ＭＳ Ｐゴシック" pitchFamily="34" charset="-128"/>
              </a:rPr>
              <a:t>empreendidos esforços</a:t>
            </a:r>
            <a:r>
              <a:rPr lang="pt-BR" altLang="ja-JP" i="1">
                <a:ea typeface="ＭＳ Ｐゴシック" pitchFamily="34" charset="-128"/>
              </a:rPr>
              <a:t> visando, </a:t>
            </a:r>
            <a:r>
              <a:rPr lang="pt-BR" altLang="ja-JP" i="1" u="sng">
                <a:ea typeface="ＭＳ Ｐゴシック" pitchFamily="34" charset="-128"/>
              </a:rPr>
              <a:t>com brevidade possível</a:t>
            </a:r>
            <a:r>
              <a:rPr lang="pt-BR" altLang="ja-JP" i="1">
                <a:ea typeface="ＭＳ Ｐゴシック" pitchFamily="34" charset="-128"/>
              </a:rPr>
              <a:t>, </a:t>
            </a:r>
            <a:r>
              <a:rPr lang="pt-BR" altLang="ja-JP" i="1" u="sng">
                <a:ea typeface="ＭＳ Ｐゴシック" pitchFamily="34" charset="-128"/>
              </a:rPr>
              <a:t>promover as condições necessárias à criação e funcionamento do Comitê de Bacia</a:t>
            </a:r>
            <a:r>
              <a:rPr lang="pt-BR" altLang="ja-JP">
                <a:ea typeface="ＭＳ Ｐゴシック" pitchFamily="34" charset="-128"/>
              </a:rPr>
              <a:t> </a:t>
            </a:r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sign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1643</Words>
  <Application>Microsoft Office PowerPoint</Application>
  <PresentationFormat>Apresentação na tela (4:3)</PresentationFormat>
  <Paragraphs>107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0" baseType="lpstr">
      <vt:lpstr>Times New Roman</vt:lpstr>
      <vt:lpstr>Verdana</vt:lpstr>
      <vt:lpstr>ＭＳ Ｐゴシック</vt:lpstr>
      <vt:lpstr>Design padrão</vt:lpstr>
      <vt:lpstr>Proposta de resolução que “Cria Unidades de Gestão de Recursos Hídricos de Bacias Hidrográficas de rios de domínio da União - UGRH e estabelece procedimentos complementares para a criação e acompanhamento dos comitês de bacia” </vt:lpstr>
      <vt:lpstr>Tramitação do assunto - 1/2</vt:lpstr>
      <vt:lpstr>Tramitação do assunto – 2/2</vt:lpstr>
      <vt:lpstr>Descrição dos trabalhos do GT (1/6)  </vt:lpstr>
      <vt:lpstr>Descrição dos trabalhos do GT (2/6)  </vt:lpstr>
      <vt:lpstr>Descrição dos trabalhos do GT (3/6)</vt:lpstr>
      <vt:lpstr>Descrição dos trabalhos do GT (4/6)</vt:lpstr>
      <vt:lpstr>Descrição dos trabalhos do GT (5/6)  </vt:lpstr>
      <vt:lpstr>Descrição dos trabalhos do GT (6/6)  </vt:lpstr>
      <vt:lpstr>Base Legal relevante ao tema</vt:lpstr>
      <vt:lpstr>Subprograma “I.4 Estudos para a Definição de Unidades Territoriais para a Instalação de Modelos Institucionais e Respectivos Instrumentos de Gestão de Recursos Hídricos”</vt:lpstr>
      <vt:lpstr>Encaminhamentos sugeridos pelo GT </vt:lpstr>
      <vt:lpstr>Documentos  </vt:lpstr>
      <vt:lpstr>Algumas questões levantadas durante a discussão da proposta na CTPNRH – 1/2</vt:lpstr>
      <vt:lpstr>Algumas questões levantadas durante a discussão da proposta na CTPNRH – 2/2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SRHU</cp:lastModifiedBy>
  <cp:revision>38</cp:revision>
  <dcterms:created xsi:type="dcterms:W3CDTF">1601-01-01T00:00:00Z</dcterms:created>
  <dcterms:modified xsi:type="dcterms:W3CDTF">2010-03-04T14:25:50Z</dcterms:modified>
</cp:coreProperties>
</file>